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4" r:id="rId1"/>
  </p:sldMasterIdLst>
  <p:notesMasterIdLst>
    <p:notesMasterId r:id="rId3"/>
  </p:notesMasterIdLst>
  <p:handoutMasterIdLst>
    <p:handoutMasterId r:id="rId4"/>
  </p:handoutMasterIdLst>
  <p:sldIdLst>
    <p:sldId id="360" r:id="rId2"/>
  </p:sldIdLst>
  <p:sldSz cx="12195175" cy="6858000"/>
  <p:notesSz cx="6858000" cy="9144000"/>
  <p:embeddedFontLst>
    <p:embeddedFont>
      <p:font typeface="Arial" panose="020B0604020202020204" pitchFamily="34" charset="0"/>
      <p:regular r:id="rId5"/>
      <p:bold r:id="rId6"/>
      <p:italic r:id="rId7"/>
      <p:boldItalic r:id="rId8"/>
    </p:embeddedFont>
    <p:embeddedFont>
      <p:font typeface="Merriweather Light" panose="020B0604020202020204" charset="0"/>
      <p:regular r:id="rId9"/>
      <p:italic r:id="rId10"/>
    </p:embeddedFon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erriweather Regular" panose="020B060402020202020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Open Sans Light" panose="020B0604020202020204" charset="0"/>
      <p:regular r:id="rId27"/>
      <p:italic r:id="rId28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>
          <p15:clr>
            <a:srgbClr val="A4A3A4"/>
          </p15:clr>
        </p15:guide>
        <p15:guide id="2" orient="horz" pos="4038">
          <p15:clr>
            <a:srgbClr val="A4A3A4"/>
          </p15:clr>
        </p15:guide>
        <p15:guide id="3" orient="horz" pos="989">
          <p15:clr>
            <a:srgbClr val="A4A3A4"/>
          </p15:clr>
        </p15:guide>
        <p15:guide id="4" orient="horz" pos="2682">
          <p15:clr>
            <a:srgbClr val="A4A3A4"/>
          </p15:clr>
        </p15:guide>
        <p15:guide id="5" orient="horz" pos="104">
          <p15:clr>
            <a:srgbClr val="A4A3A4"/>
          </p15:clr>
        </p15:guide>
        <p15:guide id="6" orient="horz" pos="3351">
          <p15:clr>
            <a:srgbClr val="A4A3A4"/>
          </p15:clr>
        </p15:guide>
        <p15:guide id="7" orient="horz" pos="3181">
          <p15:clr>
            <a:srgbClr val="A4A3A4"/>
          </p15:clr>
        </p15:guide>
        <p15:guide id="8" orient="horz" pos="1074">
          <p15:clr>
            <a:srgbClr val="A4A3A4"/>
          </p15:clr>
        </p15:guide>
        <p15:guide id="9" orient="horz" pos="3593">
          <p15:clr>
            <a:srgbClr val="A4A3A4"/>
          </p15:clr>
        </p15:guide>
        <p15:guide id="10" pos="3777">
          <p15:clr>
            <a:srgbClr val="A4A3A4"/>
          </p15:clr>
        </p15:guide>
        <p15:guide id="11" pos="739">
          <p15:clr>
            <a:srgbClr val="A4A3A4"/>
          </p15:clr>
        </p15:guide>
        <p15:guide id="12" pos="7273">
          <p15:clr>
            <a:srgbClr val="A4A3A4"/>
          </p15:clr>
        </p15:guide>
        <p15:guide id="13" pos="1604">
          <p15:clr>
            <a:srgbClr val="A4A3A4"/>
          </p15:clr>
        </p15:guide>
        <p15:guide id="14" pos="5145">
          <p15:clr>
            <a:srgbClr val="A4A3A4"/>
          </p15:clr>
        </p15:guide>
        <p15:guide id="15" pos="5282">
          <p15:clr>
            <a:srgbClr val="A4A3A4"/>
          </p15:clr>
        </p15:guide>
        <p15:guide id="16" pos="1447">
          <p15:clr>
            <a:srgbClr val="A4A3A4"/>
          </p15:clr>
        </p15:guide>
        <p15:guide id="17" pos="6651">
          <p15:clr>
            <a:srgbClr val="A4A3A4"/>
          </p15:clr>
        </p15:guide>
        <p15:guide id="18" pos="3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3F2B"/>
    <a:srgbClr val="522980"/>
    <a:srgbClr val="6687C3"/>
    <a:srgbClr val="171D42"/>
    <a:srgbClr val="63A593"/>
    <a:srgbClr val="921E56"/>
    <a:srgbClr val="DD9562"/>
    <a:srgbClr val="D49562"/>
    <a:srgbClr val="D49868"/>
    <a:srgbClr val="C00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0277" autoAdjust="0"/>
  </p:normalViewPr>
  <p:slideViewPr>
    <p:cSldViewPr snapToGrid="0">
      <p:cViewPr varScale="1">
        <p:scale>
          <a:sx n="76" d="100"/>
          <a:sy n="76" d="100"/>
        </p:scale>
        <p:origin x="102" y="114"/>
      </p:cViewPr>
      <p:guideLst>
        <p:guide orient="horz" pos="1530"/>
        <p:guide orient="horz" pos="4038"/>
        <p:guide orient="horz" pos="989"/>
        <p:guide orient="horz" pos="2682"/>
        <p:guide orient="horz" pos="104"/>
        <p:guide orient="horz" pos="3351"/>
        <p:guide orient="horz" pos="3181"/>
        <p:guide orient="horz" pos="1074"/>
        <p:guide orient="horz" pos="3593"/>
        <p:guide pos="3777"/>
        <p:guide pos="739"/>
        <p:guide pos="7273"/>
        <p:guide pos="1604"/>
        <p:guide pos="5145"/>
        <p:guide pos="5282"/>
        <p:guide pos="1447"/>
        <p:guide pos="6651"/>
        <p:guide pos="3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54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font" Target="fonts/font22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32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font" Target="fonts/font24.fntdata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31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font" Target="fonts/font2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62E9-F970-40C5-8076-BA5383048925}" type="datetimeFigureOut">
              <a:rPr lang="en-GB" smtClean="0">
                <a:latin typeface="Merriweather Regular" panose="02060503050406030704" pitchFamily="18" charset="77"/>
              </a:rPr>
              <a:t>02/10/2019</a:t>
            </a:fld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DD4-EA2B-47CA-A27F-5DCC43F23FEF}" type="slidenum">
              <a:rPr lang="en-GB" smtClean="0">
                <a:latin typeface="Merriweather Regular" panose="02060503050406030704" pitchFamily="18" charset="77"/>
              </a:rPr>
              <a:t>‹#›</a:t>
            </a:fld>
            <a:endParaRPr lang="en-GB">
              <a:latin typeface="Merriweather Regular" panose="020605030504060307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7CAC0B33-3943-42F1-973C-9CDD51C76BBD}" type="datetimeFigureOut">
              <a:rPr lang="en-GB" smtClean="0"/>
              <a:pPr/>
              <a:t>02/10/2019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geel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990374F-3182-3F4C-8F48-187BC7686E2A}" type="datetime1">
              <a:rPr lang="nl-NL" noProof="0" smtClean="0"/>
              <a:t>2-10-2019</a:t>
            </a:fld>
            <a:endParaRPr lang="nl-NL" noProof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3" y="0"/>
            <a:ext cx="3198329" cy="1268759"/>
          </a:xfrm>
          <a:prstGeom prst="rect">
            <a:avLst/>
          </a:prstGeom>
          <a:ln>
            <a:noFill/>
          </a:ln>
        </p:spPr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6621" y="5800328"/>
            <a:ext cx="5041933" cy="21716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6621" y="6017497"/>
            <a:ext cx="504193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2" name="Tijdelijke aanduiding voor tekst 30">
            <a:extLst>
              <a:ext uri="{FF2B5EF4-FFF2-40B4-BE49-F238E27FC236}">
                <a16:creationId xmlns:a16="http://schemas.microsoft.com/office/drawing/2014/main" id="{C482619B-A308-6A45-8328-69A651036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4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</p:spTree>
    <p:extLst>
      <p:ext uri="{BB962C8B-B14F-4D97-AF65-F5344CB8AC3E}">
        <p14:creationId xmlns:p14="http://schemas.microsoft.com/office/powerpoint/2010/main" val="437315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20" orient="horz" pos="754">
          <p15:clr>
            <a:srgbClr val="FBAE40"/>
          </p15:clr>
        </p15:guide>
        <p15:guide id="21" orient="horz" pos="211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80848"/>
            <a:ext cx="11374640" cy="4459936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</a:t>
            </a:r>
            <a:br>
              <a:rPr lang="nl-NL" noProof="0" dirty="0"/>
            </a:br>
            <a:r>
              <a:rPr lang="nl-NL" noProof="0" dirty="0"/>
              <a:t>(Vul Naam Achternaam 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640784"/>
            <a:ext cx="5038725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5865904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C8FAC9-B7A6-D245-A721-1BE50C9FF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2" y="6001200"/>
            <a:ext cx="1712044" cy="679158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079C86-6110-4848-A2CC-58ED58DB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1C4994-C59B-EF41-BC32-F6972465BEA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C0908938-AB0E-3A4D-8A8F-E64EFCF74EEF}" type="datetime1">
              <a:rPr lang="nl-NL" smtClean="0"/>
              <a:t>2-10-2019</a:t>
            </a:fld>
            <a:endParaRPr lang="en-US" dirty="0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36B8F763-FA85-EF43-B208-0EB18872F1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8225" y="6153579"/>
            <a:ext cx="631148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422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975" y="368301"/>
            <a:ext cx="5581650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5498552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5715721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1BA73D-3287-254B-A001-9F2759645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2" y="6001200"/>
            <a:ext cx="1712044" cy="679158"/>
          </a:xfrm>
          <a:prstGeom prst="rect">
            <a:avLst/>
          </a:prstGeom>
          <a:ln>
            <a:noFill/>
          </a:ln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B17AB4-0082-C545-AE10-6CD4E22A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96D777D-6838-2241-A8F6-0E529C37742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288A209-2549-E04C-A7F5-F3ED0DAE7EE3}" type="datetime1">
              <a:rPr lang="nl-NL" smtClean="0"/>
              <a:t>2-10-2019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BF44BFE7-5102-9D42-BA8A-030BB463D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333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link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8563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68301"/>
            <a:ext cx="5581650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8563" y="5530399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8563" y="5747568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58C4E70-5E19-D846-B11B-A15A07573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2" y="6001200"/>
            <a:ext cx="1712044" cy="679158"/>
          </a:xfrm>
          <a:prstGeom prst="rect">
            <a:avLst/>
          </a:prstGeom>
          <a:ln>
            <a:noFill/>
          </a:ln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B800D9-500C-9B4B-9ADB-B45DA2C4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C9F9180-932F-384C-888A-B304577C4C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3A01C14D-06D9-604F-9B87-EF7E69EF7442}" type="datetime1">
              <a:rPr lang="nl-NL" smtClean="0"/>
              <a:t>2-10-2019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5FF12FFF-9CB7-6E41-A2EE-AD8FBF779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59205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3" y="0"/>
            <a:ext cx="3198329" cy="1268759"/>
          </a:xfrm>
          <a:prstGeom prst="rect">
            <a:avLst/>
          </a:prstGeom>
          <a:ln>
            <a:noFill/>
          </a:ln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C3DDE77D-D71F-704C-A2D4-463407928C14}"/>
              </a:ext>
            </a:extLst>
          </p:cNvPr>
          <p:cNvSpPr txBox="1"/>
          <p:nvPr/>
        </p:nvSpPr>
        <p:spPr>
          <a:xfrm>
            <a:off x="4315333" y="5861671"/>
            <a:ext cx="3529584" cy="192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Universiteit Utrecht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3AA642-5FC3-A649-8D82-91CB9D7210E1}"/>
              </a:ext>
            </a:extLst>
          </p:cNvPr>
          <p:cNvSpPr/>
          <p:nvPr/>
        </p:nvSpPr>
        <p:spPr>
          <a:xfrm>
            <a:off x="2317751" y="3267706"/>
            <a:ext cx="7524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informatie in deze presentatie is met zorg samengesteld, </a:t>
            </a:r>
            <a:b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maar er kunnen geen rechten ontleend worden aan de inhoud.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262F07-769F-7344-8831-7C11624C7EB8}"/>
              </a:ext>
            </a:extLst>
          </p:cNvPr>
          <p:cNvSpPr/>
          <p:nvPr userDrawn="1"/>
        </p:nvSpPr>
        <p:spPr>
          <a:xfrm>
            <a:off x="10305288" y="521643"/>
            <a:ext cx="1553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200" b="0" i="0" u="none" kern="1200" cap="all" baseline="0" noProof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877267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22" pos="5134">
          <p15:clr>
            <a:srgbClr val="FBAE40"/>
          </p15:clr>
        </p15:guide>
        <p15:guide id="23" pos="5043">
          <p15:clr>
            <a:srgbClr val="FBAE40"/>
          </p15:clr>
        </p15:guide>
        <p15:guide id="24" orient="horz" pos="37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3789EBF-8F17-C44A-9892-45C1D9C97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2" y="6001200"/>
            <a:ext cx="1712044" cy="679158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F9C9F6-2451-9347-8A46-50DAE157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EC17950-828F-524B-BDC9-5F7D1E1B325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D10B9923-703D-E242-B752-4EC09837538A}" type="datetime1">
              <a:rPr lang="nl-NL" smtClean="0"/>
              <a:t>2-10-2019</a:t>
            </a:fld>
            <a:endParaRPr lang="en-US" dirty="0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CBBF8C73-AF62-4042-9B50-E52E9A912B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95041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4D62D96-7CE2-2344-B4CA-17FC5B3B9FCF}" type="datetime1">
              <a:rPr lang="nl-NL" noProof="0" smtClean="0"/>
              <a:t>2-10-2019</a:t>
            </a:fld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51C6920E-2404-FC40-988B-4BB1412D06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4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sp>
        <p:nvSpPr>
          <p:cNvPr id="15" name="Tijdelijke aanduiding voor tekst 32">
            <a:extLst>
              <a:ext uri="{FF2B5EF4-FFF2-40B4-BE49-F238E27FC236}">
                <a16:creationId xmlns:a16="http://schemas.microsoft.com/office/drawing/2014/main" id="{E9C4D7DF-C2D6-2444-A1B2-F13AB0C20B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800328"/>
            <a:ext cx="5038725" cy="21716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16" name="Tijdelijke aanduiding voor tekst 34">
            <a:extLst>
              <a:ext uri="{FF2B5EF4-FFF2-40B4-BE49-F238E27FC236}">
                <a16:creationId xmlns:a16="http://schemas.microsoft.com/office/drawing/2014/main" id="{817F154B-050E-E24D-A94F-C5AD3C5577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837DB80-B58D-FF45-AF89-0C2E8D28F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3" y="0"/>
            <a:ext cx="3198329" cy="1268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442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 +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0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8B8C369-1FE7-A843-9B43-8D475A19F863}" type="datetime1">
              <a:rPr lang="nl-NL" noProof="0" smtClean="0"/>
              <a:t>2-10-2019</a:t>
            </a:fld>
            <a:endParaRPr lang="nl-NL" noProof="0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50"/>
            <a:ext cx="5584468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anose="02060503050406030704" pitchFamily="18" charset="77"/>
              </a:defRPr>
            </a:lvl1pPr>
          </a:lstStyle>
          <a:p>
            <a:r>
              <a:rPr lang="nl-NL" noProof="0" dirty="0"/>
              <a:t>Plaats hier een titel die de aandacht vraagt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2" y="6084055"/>
            <a:ext cx="5584468" cy="21716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5581650" cy="27059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6975" y="1196751"/>
            <a:ext cx="5562600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E9603F35-3EF2-CA47-993A-7691CF422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4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3975AE5-2821-1849-B1D4-B58A7B2097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3" y="0"/>
            <a:ext cx="3198329" cy="12687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9579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20" orient="horz" pos="754">
          <p15:clr>
            <a:srgbClr val="FBAE40"/>
          </p15:clr>
        </p15:guide>
        <p15:guide id="21" orient="horz" pos="21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eks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 des </a:t>
            </a:r>
            <a:r>
              <a:rPr lang="nl-NL" noProof="0" dirty="0" err="1"/>
              <a:t>earcit</a:t>
            </a:r>
            <a:r>
              <a:rPr lang="nl-NL" noProof="0" dirty="0"/>
              <a:t>, </a:t>
            </a:r>
            <a:r>
              <a:rPr lang="nl-NL" noProof="0" dirty="0" err="1"/>
              <a:t>ium</a:t>
            </a:r>
            <a:r>
              <a:rPr lang="nl-NL" noProof="0" dirty="0"/>
              <a:t> ad </a:t>
            </a:r>
            <a:r>
              <a:rPr lang="nl-NL" noProof="0" dirty="0" err="1"/>
              <a:t>quam</a:t>
            </a:r>
            <a:r>
              <a:rPr lang="nl-NL" noProof="0" dirty="0"/>
              <a:t> </a:t>
            </a:r>
            <a:r>
              <a:rPr lang="nl-NL" noProof="0" dirty="0" err="1"/>
              <a:t>faccupt</a:t>
            </a:r>
            <a:r>
              <a:rPr lang="nl-NL" noProof="0" dirty="0"/>
              <a:t> </a:t>
            </a:r>
            <a:r>
              <a:rPr lang="nl-NL" noProof="0" dirty="0" err="1"/>
              <a:t>atiature</a:t>
            </a:r>
            <a:r>
              <a:rPr lang="nl-NL" noProof="0" dirty="0"/>
              <a:t>, </a:t>
            </a:r>
            <a:r>
              <a:rPr lang="nl-NL" noProof="0" dirty="0" err="1"/>
              <a:t>qui</a:t>
            </a:r>
            <a:r>
              <a:rPr lang="nl-NL" noProof="0" dirty="0"/>
              <a:t> </a:t>
            </a:r>
            <a:r>
              <a:rPr lang="nl-NL" noProof="0" dirty="0" err="1"/>
              <a:t>officipis</a:t>
            </a:r>
            <a:r>
              <a:rPr lang="nl-NL" noProof="0" dirty="0"/>
              <a:t> </a:t>
            </a:r>
            <a:r>
              <a:rPr lang="nl-NL" noProof="0" dirty="0" err="1"/>
              <a:t>dolupta</a:t>
            </a:r>
            <a:r>
              <a:rPr lang="nl-NL" noProof="0" dirty="0"/>
              <a:t> </a:t>
            </a:r>
            <a:r>
              <a:rPr lang="nl-NL" noProof="0" dirty="0" err="1"/>
              <a:t>spereium</a:t>
            </a:r>
            <a:r>
              <a:rPr lang="nl-NL" noProof="0" dirty="0"/>
              <a:t> </a:t>
            </a:r>
            <a:r>
              <a:rPr lang="nl-NL" noProof="0" dirty="0" err="1"/>
              <a:t>quias</a:t>
            </a:r>
            <a:r>
              <a:rPr lang="nl-NL" noProof="0" dirty="0"/>
              <a:t> </a:t>
            </a:r>
            <a:r>
              <a:rPr lang="nl-NL" noProof="0" dirty="0" err="1"/>
              <a:t>sum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min </a:t>
            </a:r>
            <a:r>
              <a:rPr lang="nl-NL" noProof="0" dirty="0" err="1"/>
              <a:t>prae</a:t>
            </a:r>
            <a:r>
              <a:rPr lang="nl-NL" noProof="0" dirty="0"/>
              <a:t> nam </a:t>
            </a:r>
            <a:r>
              <a:rPr lang="nl-NL" noProof="0" dirty="0" err="1"/>
              <a:t>aut</a:t>
            </a:r>
            <a:r>
              <a:rPr lang="nl-NL" noProof="0" dirty="0"/>
              <a:t> que </a:t>
            </a:r>
            <a:r>
              <a:rPr lang="nl-NL" noProof="0" dirty="0" err="1"/>
              <a:t>nobitatur</a:t>
            </a:r>
            <a:r>
              <a:rPr lang="nl-NL" noProof="0" dirty="0"/>
              <a:t>, </a:t>
            </a:r>
            <a:r>
              <a:rPr lang="nl-NL" noProof="0" dirty="0" err="1"/>
              <a:t>cus</a:t>
            </a:r>
            <a:r>
              <a:rPr lang="nl-NL" noProof="0" dirty="0"/>
              <a:t> </a:t>
            </a:r>
            <a:r>
              <a:rPr lang="nl-NL" noProof="0" dirty="0" err="1"/>
              <a:t>eario</a:t>
            </a:r>
            <a:r>
              <a:rPr lang="nl-NL" noProof="0" dirty="0"/>
              <a:t> </a:t>
            </a:r>
            <a:r>
              <a:rPr lang="nl-NL" noProof="0" dirty="0" err="1"/>
              <a:t>omnihic</a:t>
            </a:r>
            <a:r>
              <a:rPr lang="nl-NL" noProof="0" dirty="0"/>
              <a:t> </a:t>
            </a:r>
            <a:r>
              <a:rPr lang="nl-NL" noProof="0" dirty="0" err="1"/>
              <a:t>aeruptur</a:t>
            </a:r>
            <a:r>
              <a:rPr lang="nl-NL" noProof="0" dirty="0"/>
              <a:t>, </a:t>
            </a:r>
            <a:r>
              <a:rPr lang="nl-NL" noProof="0" dirty="0" err="1"/>
              <a:t>sunt</a:t>
            </a:r>
            <a:r>
              <a:rPr lang="nl-NL" noProof="0" dirty="0"/>
              <a:t> </a:t>
            </a:r>
            <a:r>
              <a:rPr lang="nl-NL" noProof="0" dirty="0" err="1"/>
              <a:t>eruptat</a:t>
            </a:r>
            <a:r>
              <a:rPr lang="nl-NL" noProof="0" dirty="0"/>
              <a:t> </a:t>
            </a:r>
            <a:r>
              <a:rPr lang="nl-NL" noProof="0" dirty="0" err="1"/>
              <a:t>volorep</a:t>
            </a:r>
            <a:r>
              <a:rPr lang="nl-NL" noProof="0" dirty="0"/>
              <a:t>. &lt;Max. 70 woorden&gt;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5F4EC7-5817-CC41-AADD-8BE27B448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2" y="6001200"/>
            <a:ext cx="1712044" cy="679158"/>
          </a:xfrm>
          <a:prstGeom prst="rect">
            <a:avLst/>
          </a:prstGeom>
          <a:ln>
            <a:noFill/>
          </a:ln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1A3DAA9-8AF0-7C46-B03C-02F8A942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8DC9581-8AD5-C648-BB8E-9D31869D60C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3644257-8379-5B43-A5A9-614D766C0287}" type="datetime1">
              <a:rPr lang="nl-NL" smtClean="0"/>
              <a:t>2-10-2019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64AAE69F-2601-A241-97EE-6D0BFF4F6E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1007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5F4EC7-5817-CC41-AADD-8BE27B448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2" y="6001200"/>
            <a:ext cx="1712044" cy="679158"/>
          </a:xfrm>
          <a:prstGeom prst="rect">
            <a:avLst/>
          </a:prstGeom>
          <a:ln>
            <a:noFill/>
          </a:ln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85890F-2F70-5B4E-91D5-BFC5A6C2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5AA9414-3469-7F4E-B761-C24D5BE89DE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C654255-5407-1F42-BC6E-6F7215C8A215}" type="datetime1">
              <a:rPr lang="nl-NL" smtClean="0"/>
              <a:t>2-10-2019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8641AF80-3F9E-5F41-9FC0-4A62126AE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07512B20-AEAB-ED4D-913E-F86A9F66DD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450850" marR="0" indent="-4508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9000" algn="l"/>
                <a:tab pos="1452563" algn="l"/>
              </a:tabLst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275" indent="-30956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425" indent="-3111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850" indent="-3111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563" indent="-36671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988" indent="-352425">
              <a:spcBef>
                <a:spcPts val="600"/>
              </a:spcBef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713" indent="-311150"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7138" indent="-352425">
              <a:tabLst/>
              <a:defRPr lang="nl-NL" sz="2200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900438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links,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7363" y="368301"/>
            <a:ext cx="7561262" cy="5534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3635375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513" y="1664208"/>
            <a:ext cx="3636000" cy="4238715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et. </a:t>
            </a:r>
            <a:br>
              <a:rPr lang="nl-NL" noProof="0" dirty="0"/>
            </a:br>
            <a:r>
              <a:rPr lang="nl-NL" noProof="0" dirty="0"/>
              <a:t>&lt;Max. 40 woorden &gt;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AAC30D-7F41-4848-9BE9-65BCD93A9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2" y="6001200"/>
            <a:ext cx="1712044" cy="679158"/>
          </a:xfrm>
          <a:prstGeom prst="rect">
            <a:avLst/>
          </a:prstGeom>
          <a:ln>
            <a:noFill/>
          </a:ln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11A879A-8AE9-4642-9846-43F9368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3C9BFED-950B-5D44-8647-57915D01AF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3FCF1622-BBFD-9E43-8366-C1FFF1F8EF75}" type="datetime1">
              <a:rPr lang="nl-NL" smtClean="0"/>
              <a:t>2-10-2019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12310AB9-BB9D-C744-A142-08E22DF7F2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28370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links, tekst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71475"/>
            <a:ext cx="7561262" cy="554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41243" y="371475"/>
            <a:ext cx="3616761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1242" y="1627632"/>
            <a:ext cx="3617383" cy="4286151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/>
            </a:r>
            <a:br>
              <a:rPr lang="nl-NL" noProof="0" dirty="0"/>
            </a:b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. </a:t>
            </a:r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.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</a:t>
            </a:r>
            <a:r>
              <a:rPr lang="nl-NL" noProof="0" dirty="0"/>
              <a:t>. </a:t>
            </a:r>
            <a:br>
              <a:rPr lang="nl-NL" noProof="0" dirty="0"/>
            </a:br>
            <a:r>
              <a:rPr lang="nl-NL" noProof="0" dirty="0"/>
              <a:t>&lt;Max. 40 woorden&gt;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B4DE5D3-32CB-8142-B8B8-C054450F9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232" y="6001200"/>
            <a:ext cx="1712044" cy="679158"/>
          </a:xfrm>
          <a:prstGeom prst="rect">
            <a:avLst/>
          </a:prstGeom>
          <a:ln>
            <a:noFill/>
          </a:ln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37B5D16-162A-554F-A61D-A7E52C72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E3A4D6F-0051-0B4D-BB81-B095A7D20D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A6B5392-721E-564A-BA2F-EAE80BCCE18A}" type="datetime1">
              <a:rPr lang="nl-NL" smtClean="0"/>
              <a:t>2-10-2019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F495A5A0-0122-8847-A661-682AEC568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898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</p:spTree>
    <p:extLst>
      <p:ext uri="{BB962C8B-B14F-4D97-AF65-F5344CB8AC3E}">
        <p14:creationId xmlns:p14="http://schemas.microsoft.com/office/powerpoint/2010/main" val="4226309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 + bijschri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0" y="5948300"/>
            <a:ext cx="11522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&lt;Max. 40 woorden&gt; </a:t>
            </a:r>
          </a:p>
        </p:txBody>
      </p:sp>
    </p:spTree>
    <p:extLst>
      <p:ext uri="{BB962C8B-B14F-4D97-AF65-F5344CB8AC3E}">
        <p14:creationId xmlns:p14="http://schemas.microsoft.com/office/powerpoint/2010/main" val="16859978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8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8" r:id="rId5"/>
    <p:sldLayoutId id="2147483709" r:id="rId6"/>
    <p:sldLayoutId id="2147483720" r:id="rId7"/>
    <p:sldLayoutId id="2147483711" r:id="rId8"/>
    <p:sldLayoutId id="2147483712" r:id="rId9"/>
    <p:sldLayoutId id="2147483713" r:id="rId10"/>
    <p:sldLayoutId id="2147483714" r:id="rId11"/>
    <p:sldLayoutId id="2147483719" r:id="rId12"/>
    <p:sldLayoutId id="2147483716" r:id="rId13"/>
    <p:sldLayoutId id="2147483717" r:id="rId1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E4217-CDA9-42FD-99AA-68E83408A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4909" y="-21021"/>
            <a:ext cx="4645355" cy="399492"/>
          </a:xfrm>
        </p:spPr>
        <p:txBody>
          <a:bodyPr/>
          <a:lstStyle/>
          <a:p>
            <a:r>
              <a:rPr lang="nl-NL" dirty="0"/>
              <a:t>Besliskaart project DOEN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C3CF614-D4C9-45FB-A4BD-9C2722A93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814923"/>
              </p:ext>
            </p:extLst>
          </p:nvPr>
        </p:nvGraphicFramePr>
        <p:xfrm>
          <a:off x="147145" y="399495"/>
          <a:ext cx="11939750" cy="643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950">
                  <a:extLst>
                    <a:ext uri="{9D8B030D-6E8A-4147-A177-3AD203B41FA5}">
                      <a16:colId xmlns:a16="http://schemas.microsoft.com/office/drawing/2014/main" val="2249343167"/>
                    </a:ext>
                  </a:extLst>
                </a:gridCol>
                <a:gridCol w="2387950">
                  <a:extLst>
                    <a:ext uri="{9D8B030D-6E8A-4147-A177-3AD203B41FA5}">
                      <a16:colId xmlns:a16="http://schemas.microsoft.com/office/drawing/2014/main" val="4263105830"/>
                    </a:ext>
                  </a:extLst>
                </a:gridCol>
                <a:gridCol w="2387950">
                  <a:extLst>
                    <a:ext uri="{9D8B030D-6E8A-4147-A177-3AD203B41FA5}">
                      <a16:colId xmlns:a16="http://schemas.microsoft.com/office/drawing/2014/main" val="2454638545"/>
                    </a:ext>
                  </a:extLst>
                </a:gridCol>
                <a:gridCol w="2387950">
                  <a:extLst>
                    <a:ext uri="{9D8B030D-6E8A-4147-A177-3AD203B41FA5}">
                      <a16:colId xmlns:a16="http://schemas.microsoft.com/office/drawing/2014/main" val="1383141611"/>
                    </a:ext>
                  </a:extLst>
                </a:gridCol>
                <a:gridCol w="2387950">
                  <a:extLst>
                    <a:ext uri="{9D8B030D-6E8A-4147-A177-3AD203B41FA5}">
                      <a16:colId xmlns:a16="http://schemas.microsoft.com/office/drawing/2014/main" val="2525126579"/>
                    </a:ext>
                  </a:extLst>
                </a:gridCol>
              </a:tblGrid>
              <a:tr h="286136">
                <a:tc>
                  <a:txBody>
                    <a:bodyPr/>
                    <a:lstStyle/>
                    <a:p>
                      <a:r>
                        <a:rPr lang="nl-NL" sz="1300" dirty="0"/>
                        <a:t>Vraag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Anders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/>
                        <a:t>Vereist navraag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150884"/>
                  </a:ext>
                </a:extLst>
              </a:tr>
              <a:tr h="481913">
                <a:tc>
                  <a:txBody>
                    <a:bodyPr/>
                    <a:lstStyle/>
                    <a:p>
                      <a:r>
                        <a:rPr lang="nl-NL" sz="1300" dirty="0"/>
                        <a:t>1</a:t>
                      </a:r>
                      <a:r>
                        <a:rPr lang="nl-NL" sz="1300" dirty="0" smtClean="0"/>
                        <a:t>. Is er tijd</a:t>
                      </a:r>
                      <a:r>
                        <a:rPr lang="nl-NL" sz="1300" baseline="0" dirty="0" smtClean="0"/>
                        <a:t> voor bijscholing (voor trainers)?</a:t>
                      </a:r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84768"/>
                  </a:ext>
                </a:extLst>
              </a:tr>
              <a:tr h="447788">
                <a:tc>
                  <a:txBody>
                    <a:bodyPr/>
                    <a:lstStyle/>
                    <a:p>
                      <a:r>
                        <a:rPr lang="nl-NL" sz="1300" dirty="0"/>
                        <a:t>2</a:t>
                      </a:r>
                      <a:r>
                        <a:rPr lang="nl-NL" sz="1300" dirty="0" smtClean="0"/>
                        <a:t>. Is er budget voor bijscholing?</a:t>
                      </a:r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735073"/>
                  </a:ext>
                </a:extLst>
              </a:tr>
              <a:tr h="816555">
                <a:tc>
                  <a:txBody>
                    <a:bodyPr/>
                    <a:lstStyle/>
                    <a:p>
                      <a:r>
                        <a:rPr lang="nl-NL" sz="1300" dirty="0"/>
                        <a:t>3</a:t>
                      </a:r>
                      <a:r>
                        <a:rPr lang="nl-NL" sz="1300" dirty="0" smtClean="0"/>
                        <a:t>. Zijn er interne docenten</a:t>
                      </a:r>
                      <a:r>
                        <a:rPr lang="nl-NL" sz="1300" baseline="0" dirty="0" smtClean="0"/>
                        <a:t> (of anderen) die (een deel van) de interventie kunnen verzorgen?</a:t>
                      </a:r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327140"/>
                  </a:ext>
                </a:extLst>
              </a:tr>
              <a:tr h="481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4</a:t>
                      </a:r>
                      <a:r>
                        <a:rPr lang="nl-NL" sz="1300" dirty="0" smtClean="0"/>
                        <a:t>. Is er budget</a:t>
                      </a:r>
                      <a:r>
                        <a:rPr lang="nl-NL" sz="1300" baseline="0" dirty="0" smtClean="0"/>
                        <a:t> voor de interventie?</a:t>
                      </a:r>
                      <a:endParaRPr lang="nl-NL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800770"/>
                  </a:ext>
                </a:extLst>
              </a:tr>
              <a:tr h="481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5</a:t>
                      </a:r>
                      <a:r>
                        <a:rPr lang="nl-NL" sz="1300" dirty="0" smtClean="0"/>
                        <a:t>. Mag de interventie extern plaatsvinden?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514098"/>
                  </a:ext>
                </a:extLst>
              </a:tr>
              <a:tr h="481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6</a:t>
                      </a:r>
                      <a:r>
                        <a:rPr lang="nl-NL" sz="1300" dirty="0" smtClean="0"/>
                        <a:t>. Mag</a:t>
                      </a:r>
                      <a:r>
                        <a:rPr lang="nl-NL" sz="1300" baseline="0" dirty="0" smtClean="0"/>
                        <a:t> de interventie thuis plaatsvinden?</a:t>
                      </a:r>
                      <a:endParaRPr lang="nl-NL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01640"/>
                  </a:ext>
                </a:extLst>
              </a:tr>
              <a:tr h="481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 smtClean="0"/>
                        <a:t>7.</a:t>
                      </a:r>
                      <a:r>
                        <a:rPr lang="nl-NL" sz="1300" baseline="0" dirty="0" smtClean="0"/>
                        <a:t> Mag de interventie in de les plaatsvinden?</a:t>
                      </a:r>
                      <a:endParaRPr lang="nl-NL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28197"/>
                  </a:ext>
                </a:extLst>
              </a:tr>
              <a:tr h="481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8</a:t>
                      </a:r>
                      <a:r>
                        <a:rPr lang="nl-NL" sz="1300" dirty="0" smtClean="0"/>
                        <a:t>.</a:t>
                      </a:r>
                      <a:r>
                        <a:rPr lang="nl-NL" sz="1300" baseline="0" dirty="0" smtClean="0"/>
                        <a:t> </a:t>
                      </a:r>
                      <a:r>
                        <a:rPr lang="nl-NL" sz="1300" dirty="0" smtClean="0"/>
                        <a:t>Mag</a:t>
                      </a:r>
                      <a:r>
                        <a:rPr lang="nl-NL" sz="1300" baseline="0" dirty="0" smtClean="0"/>
                        <a:t> de interventie uit meer dan één sessie bestaan?</a:t>
                      </a:r>
                      <a:endParaRPr lang="nl-NL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69240"/>
                  </a:ext>
                </a:extLst>
              </a:tr>
              <a:tr h="481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9</a:t>
                      </a:r>
                      <a:r>
                        <a:rPr lang="nl-NL" sz="1300" dirty="0" smtClean="0"/>
                        <a:t>. Is er tijd voor een langdurige</a:t>
                      </a:r>
                      <a:r>
                        <a:rPr lang="nl-NL" sz="1300" baseline="0" dirty="0" smtClean="0"/>
                        <a:t> interventie?</a:t>
                      </a:r>
                      <a:endParaRPr lang="nl-NL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591075"/>
                  </a:ext>
                </a:extLst>
              </a:tr>
              <a:tr h="481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/>
                        <a:t>10</a:t>
                      </a:r>
                      <a:r>
                        <a:rPr lang="nl-NL" sz="1300" dirty="0" smtClean="0"/>
                        <a:t>. Moeten</a:t>
                      </a:r>
                      <a:r>
                        <a:rPr lang="nl-NL" sz="1300" baseline="0" dirty="0" smtClean="0"/>
                        <a:t> er nog collega’s overtuigd worden?</a:t>
                      </a:r>
                      <a:endParaRPr lang="nl-NL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99197"/>
                  </a:ext>
                </a:extLst>
              </a:tr>
              <a:tr h="481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11. Is </a:t>
                      </a:r>
                      <a:r>
                        <a:rPr lang="en-US" sz="1300" dirty="0" err="1" smtClean="0"/>
                        <a:t>er</a:t>
                      </a:r>
                      <a:r>
                        <a:rPr lang="en-US" sz="1300" dirty="0" smtClean="0"/>
                        <a:t> (</a:t>
                      </a:r>
                      <a:r>
                        <a:rPr lang="en-US" sz="1300" dirty="0" err="1" smtClean="0"/>
                        <a:t>blijvende</a:t>
                      </a:r>
                      <a:r>
                        <a:rPr lang="en-US" sz="1300" dirty="0" smtClean="0"/>
                        <a:t>) follow-up</a:t>
                      </a:r>
                      <a:r>
                        <a:rPr lang="en-US" sz="1300" baseline="0" dirty="0" smtClean="0"/>
                        <a:t> support </a:t>
                      </a:r>
                      <a:r>
                        <a:rPr lang="en-US" sz="1300" baseline="0" dirty="0" err="1" smtClean="0"/>
                        <a:t>nodig</a:t>
                      </a:r>
                      <a:r>
                        <a:rPr lang="en-US" sz="1300" baseline="0" dirty="0" smtClean="0"/>
                        <a:t>?</a:t>
                      </a:r>
                      <a:endParaRPr lang="nl-NL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355553"/>
                  </a:ext>
                </a:extLst>
              </a:tr>
              <a:tr h="481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12. Is </a:t>
                      </a:r>
                      <a:r>
                        <a:rPr lang="en-US" sz="1300" dirty="0" err="1" smtClean="0"/>
                        <a:t>er</a:t>
                      </a:r>
                      <a:r>
                        <a:rPr lang="en-US" sz="1300" dirty="0" smtClean="0"/>
                        <a:t> budget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voor</a:t>
                      </a:r>
                      <a:r>
                        <a:rPr lang="en-US" sz="1300" baseline="0" dirty="0" smtClean="0"/>
                        <a:t> follow-up support?</a:t>
                      </a:r>
                      <a:endParaRPr lang="nl-NL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693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51300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eit Utrecht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_powerpoint_sjabloon_NL_2019_logofied_Footer fonts embedded" id="{CE269E6F-A5F4-5D4D-A399-A1DBDA65350A}" vid="{55071774-FDAB-E845-B8EF-FF74AE44728B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uu_powerpoint_sjabloon_NL_2019_logofied_footer</Template>
  <TotalTime>0</TotalTime>
  <Words>136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Merriweather Light</vt:lpstr>
      <vt:lpstr>Open Sans</vt:lpstr>
      <vt:lpstr>Calibri</vt:lpstr>
      <vt:lpstr>Merriweather Regular</vt:lpstr>
      <vt:lpstr>Verdana</vt:lpstr>
      <vt:lpstr>Open Sans Light</vt:lpstr>
      <vt:lpstr>Universiteit Utrecht</vt:lpstr>
      <vt:lpstr>Besliskaart project DOEN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DOEN</dc:title>
  <dc:subject/>
  <dc:creator>Janssen-van Rooijen, M. (Monique)</dc:creator>
  <cp:keywords>DOEN Digitale Oefenprogramma’s, En Nu?</cp:keywords>
  <dc:description/>
  <cp:lastModifiedBy>Post, L.S.</cp:lastModifiedBy>
  <cp:revision>106</cp:revision>
  <dcterms:created xsi:type="dcterms:W3CDTF">2019-05-02T11:30:33Z</dcterms:created>
  <dcterms:modified xsi:type="dcterms:W3CDTF">2019-10-02T12:13:41Z</dcterms:modified>
  <cp:category/>
</cp:coreProperties>
</file>